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73" r:id="rId11"/>
    <p:sldId id="264" r:id="rId12"/>
    <p:sldId id="265" r:id="rId13"/>
    <p:sldId id="266" r:id="rId14"/>
    <p:sldId id="275" r:id="rId15"/>
    <p:sldId id="274" r:id="rId16"/>
    <p:sldId id="267" r:id="rId17"/>
    <p:sldId id="268" r:id="rId18"/>
    <p:sldId id="269" r:id="rId19"/>
    <p:sldId id="270" r:id="rId20"/>
    <p:sldId id="271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2" autoAdjust="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7.1420603674540714E-2"/>
          <c:y val="6.6147981502312264E-4"/>
          <c:w val="0.53888888888888942"/>
          <c:h val="0.89814814814814858"/>
        </c:manualLayout>
      </c:layout>
      <c:pieChart>
        <c:varyColors val="1"/>
        <c:ser>
          <c:idx val="0"/>
          <c:order val="0"/>
          <c:cat>
            <c:strRef>
              <c:f>Sheet1!$A$1:$E$1</c:f>
              <c:strCache>
                <c:ptCount val="5"/>
                <c:pt idx="0">
                  <c:v> Relationship</c:v>
                </c:pt>
                <c:pt idx="1">
                  <c:v>Song Lyrics</c:v>
                </c:pt>
                <c:pt idx="2">
                  <c:v>What you're doing</c:v>
                </c:pt>
                <c:pt idx="3">
                  <c:v>Reflections</c:v>
                </c:pt>
                <c:pt idx="4">
                  <c:v>Other </c:v>
                </c:pt>
              </c:strCache>
            </c:strRef>
          </c:cat>
          <c:val>
            <c:numRef>
              <c:f>Sheet1!$A$2:$E$2</c:f>
              <c:numCache>
                <c:formatCode>General</c:formatCode>
                <c:ptCount val="5"/>
                <c:pt idx="0">
                  <c:v>4</c:v>
                </c:pt>
                <c:pt idx="1">
                  <c:v>35</c:v>
                </c:pt>
                <c:pt idx="2">
                  <c:v>66</c:v>
                </c:pt>
                <c:pt idx="3">
                  <c:v>27</c:v>
                </c:pt>
                <c:pt idx="4">
                  <c:v>19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3687598425196854"/>
          <c:y val="0.19581153918260227"/>
          <c:w val="0.26312401574803151"/>
          <c:h val="0.55480525871766029"/>
        </c:manualLayout>
      </c:layout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0.40278</cdr:x>
      <cdr:y>0.28571</cdr:y>
    </cdr:from>
    <cdr:to>
      <cdr:x>0.5</cdr:x>
      <cdr:y>0.35714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09800" y="914400"/>
          <a:ext cx="533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 smtClean="0">
              <a:solidFill>
                <a:schemeClr val="bg1"/>
              </a:solidFill>
            </a:rPr>
            <a:t>35</a:t>
          </a:r>
          <a:endParaRPr lang="en-US" sz="14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0.23611</cdr:x>
      <cdr:y>0.16667</cdr:y>
    </cdr:from>
    <cdr:to>
      <cdr:x>0.33333</cdr:x>
      <cdr:y>0.30952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95400" y="533400"/>
          <a:ext cx="5334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19</a:t>
          </a:r>
          <a:endParaRPr lang="en-US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0.11111</cdr:x>
      <cdr:y>0.38095</cdr:y>
    </cdr:from>
    <cdr:to>
      <cdr:x>0.23611</cdr:x>
      <cdr:y>0.5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09600" y="1219200"/>
          <a:ext cx="685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27</a:t>
          </a:r>
          <a:endParaRPr lang="en-US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0.29167</cdr:x>
      <cdr:y>0.64286</cdr:y>
    </cdr:from>
    <cdr:to>
      <cdr:x>0.45833</cdr:x>
      <cdr:y>0.7619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600200" y="2057400"/>
          <a:ext cx="9144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66</a:t>
          </a:r>
        </a:p>
        <a:p xmlns:a="http://schemas.openxmlformats.org/drawingml/2006/main">
          <a:endParaRPr lang="en-US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0.33333</cdr:x>
      <cdr:y>0.02381</cdr:y>
    </cdr:from>
    <cdr:to>
      <cdr:x>0.38889</cdr:x>
      <cdr:y>0.14286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828800" y="76200"/>
          <a:ext cx="3048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4</a:t>
          </a:r>
          <a:endParaRPr lang="en-US" sz="1100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FAD09-3D73-4C72-9AA3-66648A9FF07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A40A4-3B62-4139-B49E-C2BE7EB032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A40A4-3B62-4139-B49E-C2BE7EB032F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2000"/>
            <a:lum/>
          </a:blip>
          <a:srcRect/>
          <a:stretch>
            <a:fillRect l="-4000" t="-26000" r="-5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E3D2A-1C08-4FA7-B423-624F5D44FFFC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4771B-CDEC-421D-9806-DDA2C0872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457200"/>
            <a:ext cx="8737969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500" b="1" cap="none" spc="0" dirty="0" err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Facebook</a:t>
            </a:r>
            <a:r>
              <a:rPr lang="en-US" sz="65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Status Stalking</a:t>
            </a:r>
            <a:endParaRPr lang="en-US" sz="65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5934670"/>
            <a:ext cx="8241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Ga</a:t>
            </a:r>
            <a:r>
              <a:rPr lang="en-US" sz="5400" b="1" dirty="0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 Vass &amp; Britt </a:t>
            </a:r>
            <a:r>
              <a:rPr lang="en-US" sz="5400" b="1" dirty="0" err="1" smtClean="0">
                <a:ln w="1778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Gumerman</a:t>
            </a:r>
            <a:endParaRPr lang="en-US" sz="5400" b="1" cap="none" spc="0" dirty="0">
              <a:ln w="1778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Picture 2" descr="http://www.first-search.com/facebook.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7172" y="152400"/>
            <a:ext cx="3554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Hypotheses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Ho: </a:t>
            </a:r>
            <a:endParaRPr lang="en-US" sz="3000" dirty="0"/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1219200" y="1295400"/>
          <a:ext cx="609600" cy="533400"/>
        </p:xfrm>
        <a:graphic>
          <a:graphicData uri="http://schemas.openxmlformats.org/presentationml/2006/ole">
            <p:oleObj spid="_x0000_s46082" name="Equation" r:id="rId3" imgW="152280" imgH="1648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13716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143000"/>
            <a:ext cx="60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=</a:t>
            </a:r>
            <a:endParaRPr lang="en-US" sz="3000" dirty="0"/>
          </a:p>
        </p:txBody>
      </p:sp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2057400" y="1295400"/>
          <a:ext cx="609600" cy="533400"/>
        </p:xfrm>
        <a:graphic>
          <a:graphicData uri="http://schemas.openxmlformats.org/presentationml/2006/ole">
            <p:oleObj spid="_x0000_s46083" name="Equation" r:id="rId4" imgW="152280" imgH="1648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38400" y="1447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2057400"/>
            <a:ext cx="2667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Ha:</a:t>
            </a:r>
            <a:endParaRPr lang="en-US" sz="3000" dirty="0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1219200" y="2133600"/>
          <a:ext cx="609600" cy="533400"/>
        </p:xfrm>
        <a:graphic>
          <a:graphicData uri="http://schemas.openxmlformats.org/presentationml/2006/ole">
            <p:oleObj spid="_x0000_s46084" name="Equation" r:id="rId5" imgW="152280" imgH="164880" progId="Equation.3">
              <p:embed/>
            </p:oleObj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2133600" y="2133600"/>
          <a:ext cx="609600" cy="533400"/>
        </p:xfrm>
        <a:graphic>
          <a:graphicData uri="http://schemas.openxmlformats.org/presentationml/2006/ole">
            <p:oleObj spid="_x0000_s46085" name="Equation" r:id="rId6" imgW="152280" imgH="16488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52600" y="2057400"/>
            <a:ext cx="45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&lt;</a:t>
            </a:r>
            <a:endParaRPr lang="en-US" sz="3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2286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14600" y="2286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4108449" y="3105150"/>
          <a:ext cx="4717303" cy="3295650"/>
        </p:xfrm>
        <a:graphic>
          <a:graphicData uri="http://schemas.openxmlformats.org/presentationml/2006/ole">
            <p:oleObj spid="_x0000_s46086" name="Equation" r:id="rId7" imgW="927000" imgH="647640" progId="Equation.3">
              <p:embed/>
            </p:oleObj>
          </a:graphicData>
        </a:graphic>
      </p:graphicFrame>
      <p:sp>
        <p:nvSpPr>
          <p:cNvPr id="17" name="Double Bracket 16"/>
          <p:cNvSpPr/>
          <p:nvPr/>
        </p:nvSpPr>
        <p:spPr>
          <a:xfrm>
            <a:off x="5791200" y="4572000"/>
            <a:ext cx="3048000" cy="1905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9" descr="L:\Screen shot 2010-06-08 at 6.52.41 PM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5983058"/>
            <a:ext cx="5181600" cy="874942"/>
          </a:xfrm>
          <a:prstGeom prst="rect">
            <a:avLst/>
          </a:prstGeom>
          <a:noFill/>
        </p:spPr>
      </p:pic>
      <p:pic>
        <p:nvPicPr>
          <p:cNvPr id="46087" name="Picture 7" descr="L:\Screen shot 2010-06-08 at 7.58.01 PM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80203" y="990600"/>
            <a:ext cx="5263797" cy="626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0"/>
            <a:ext cx="48112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Gender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905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our statistics Females updated their statuses more frequently than males did.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590800"/>
            <a:ext cx="7772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Pvalue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P(t&gt;1.809|df=98.8309)=.073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fail to reject our Ho because our </a:t>
            </a:r>
            <a:r>
              <a:rPr lang="en-US" sz="2400" dirty="0" err="1" smtClean="0"/>
              <a:t>Pvaule</a:t>
            </a:r>
            <a:r>
              <a:rPr lang="en-US" sz="2400" dirty="0" smtClean="0"/>
              <a:t> is greater than </a:t>
            </a:r>
            <a:r>
              <a:rPr lang="el-GR" sz="2400" dirty="0" smtClean="0"/>
              <a:t>α</a:t>
            </a:r>
            <a:r>
              <a:rPr lang="en-US" sz="2400" dirty="0" smtClean="0"/>
              <a:t>=.05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have sufficient evidence that the difference between the means of Male and Female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 status updates is greater than 0.</a:t>
            </a:r>
            <a:endParaRPr lang="en-US" sz="2400" dirty="0"/>
          </a:p>
        </p:txBody>
      </p:sp>
      <p:pic>
        <p:nvPicPr>
          <p:cNvPr id="86017" name="Picture 1" descr="L:\Screen shot 2010-06-08 at 6.53.22 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2435" y="6061400"/>
            <a:ext cx="5441565" cy="79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228600"/>
            <a:ext cx="3773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</a:t>
            </a:r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. Age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1"/>
            <a:ext cx="485191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57800" y="1600200"/>
            <a:ext cx="3352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Both graphs are right skewed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center for old is around 2 and the center for young is around 3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Old: min- 0 max- 4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Young: min-0 max- 8 ½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Based on these graphs the majority of people young or old post no statuses. But it is clear to see that younger people update more frequently than older people.</a:t>
            </a:r>
            <a:endParaRPr 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0"/>
            <a:ext cx="3773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Age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Sample count of </a:t>
            </a:r>
            <a:r>
              <a:rPr lang="en-US" sz="2000" b="1" dirty="0" smtClean="0"/>
              <a:t>Age = Old: 39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Sample count of </a:t>
            </a:r>
            <a:r>
              <a:rPr lang="en-US" sz="2000" b="1" dirty="0" smtClean="0"/>
              <a:t>Age = Young: 62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Sample mean of </a:t>
            </a:r>
            <a:r>
              <a:rPr lang="en-US" sz="2000" b="1" dirty="0" smtClean="0"/>
              <a:t>total where Age = Old: 0.487179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Alternative hypothesis: The population mean of </a:t>
            </a:r>
            <a:r>
              <a:rPr lang="en-US" sz="2000" b="1" dirty="0" smtClean="0"/>
              <a:t>total where Age = Old is not equal to  that where Age = Young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test statistic, Student's t, using </a:t>
            </a:r>
            <a:r>
              <a:rPr lang="en-US" sz="2000" b="1" dirty="0" err="1" smtClean="0"/>
              <a:t>unpooled</a:t>
            </a:r>
            <a:r>
              <a:rPr lang="en-US" sz="2000" b="1" dirty="0" smtClean="0"/>
              <a:t> variances , is -5.846. There are 97.7689 degrees of freedom.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If it were true that the population mean of </a:t>
            </a:r>
            <a:r>
              <a:rPr lang="en-US" sz="2000" b="1" dirty="0" smtClean="0"/>
              <a:t>total where Age = Old were equal to that of total where Age = Young (the null hypothesis), and the sampling process were performed repeatedly, the probability of getting a value for Student's t with an absolute value this great or greater  would be &lt; 0.0001.</a:t>
            </a:r>
          </a:p>
          <a:p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2133600" y="5486400"/>
            <a:ext cx="466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 Sample T-Test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9559" y="304800"/>
            <a:ext cx="3554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Hypotheses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600200"/>
            <a:ext cx="3657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Ho:</a:t>
            </a:r>
            <a:endParaRPr lang="en-US" sz="3000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219200" y="1676400"/>
          <a:ext cx="609600" cy="533400"/>
        </p:xfrm>
        <a:graphic>
          <a:graphicData uri="http://schemas.openxmlformats.org/presentationml/2006/ole">
            <p:oleObj spid="_x0000_s47106" name="Equation" r:id="rId3" imgW="152280" imgH="1648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1828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1600200"/>
            <a:ext cx="45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=</a:t>
            </a:r>
            <a:endParaRPr lang="en-US" sz="3000" dirty="0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2133600" y="1676400"/>
          <a:ext cx="609600" cy="533400"/>
        </p:xfrm>
        <a:graphic>
          <a:graphicData uri="http://schemas.openxmlformats.org/presentationml/2006/ole">
            <p:oleObj spid="_x0000_s47107" name="Equation" r:id="rId4" imgW="152280" imgH="1648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4600" y="1828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2362200"/>
            <a:ext cx="83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Ha: </a:t>
            </a:r>
            <a:endParaRPr lang="en-US" sz="3000" dirty="0"/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1143000" y="2438400"/>
          <a:ext cx="609600" cy="533400"/>
        </p:xfrm>
        <a:graphic>
          <a:graphicData uri="http://schemas.openxmlformats.org/presentationml/2006/ole">
            <p:oleObj spid="_x0000_s47108" name="Equation" r:id="rId5" imgW="152280" imgH="1648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00200" y="2590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2286000"/>
            <a:ext cx="53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&lt;</a:t>
            </a:r>
            <a:endParaRPr lang="en-US" sz="3000" dirty="0"/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2209800" y="2438400"/>
          <a:ext cx="609600" cy="533400"/>
        </p:xfrm>
        <a:graphic>
          <a:graphicData uri="http://schemas.openxmlformats.org/presentationml/2006/ole">
            <p:oleObj spid="_x0000_s47109" name="Equation" r:id="rId6" imgW="152280" imgH="16488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90800" y="2590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4038600" y="3276600"/>
          <a:ext cx="4648200" cy="3247373"/>
        </p:xfrm>
        <a:graphic>
          <a:graphicData uri="http://schemas.openxmlformats.org/presentationml/2006/ole">
            <p:oleObj spid="_x0000_s47112" name="Equation" r:id="rId7" imgW="927000" imgH="647640" progId="Equation.3">
              <p:embed/>
            </p:oleObj>
          </a:graphicData>
        </a:graphic>
      </p:graphicFrame>
      <p:sp>
        <p:nvSpPr>
          <p:cNvPr id="26" name="Double Bracket 25"/>
          <p:cNvSpPr/>
          <p:nvPr/>
        </p:nvSpPr>
        <p:spPr>
          <a:xfrm>
            <a:off x="5791200" y="4495800"/>
            <a:ext cx="2819400" cy="190500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114" name="Picture 10" descr="L:\Screen shot 2010-06-08 at 7.49.29 PM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486400"/>
            <a:ext cx="4965336" cy="954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152400"/>
            <a:ext cx="46648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Age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 Sample T-Test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2286000"/>
            <a:ext cx="358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State </a:t>
            </a:r>
          </a:p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2 independent SRS</a:t>
            </a:r>
          </a:p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2 normal pop</a:t>
            </a:r>
          </a:p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Or</a:t>
            </a:r>
          </a:p>
          <a:p>
            <a:pPr algn="ctr"/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N1 and N2 &gt; 30</a:t>
            </a:r>
          </a:p>
          <a:p>
            <a:pPr algn="ctr"/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2286000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</a:rPr>
              <a:t>Check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</a:rPr>
              <a:t>Calc random </a:t>
            </a:r>
            <a:r>
              <a:rPr lang="en-US" sz="2400" dirty="0" err="1" smtClean="0">
                <a:solidFill>
                  <a:schemeClr val="tx1">
                    <a:tint val="75000"/>
                  </a:schemeClr>
                </a:solidFill>
              </a:rPr>
              <a:t>int</a:t>
            </a:r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lvl="0" algn="ctr">
              <a:spcBef>
                <a:spcPct val="20000"/>
              </a:spcBef>
              <a:defRPr/>
            </a:pPr>
            <a:endParaRPr lang="en-US" sz="24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</a:rPr>
              <a:t>N1 and N2 &gt; 30</a:t>
            </a:r>
          </a:p>
          <a:p>
            <a:pPr lvl="0" algn="ctr">
              <a:spcBef>
                <a:spcPct val="20000"/>
              </a:spcBef>
              <a:defRPr/>
            </a:pPr>
            <a:endParaRPr lang="en-US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92161" name="Picture 1" descr="L:\Screen shot 2010-06-08 at 8.00.49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3841" y="5804032"/>
            <a:ext cx="5930159" cy="1053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0"/>
            <a:ext cx="37730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Age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1336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more common for older people to not update their status at all as opposed to younger people. Also younger people have a great range showing that they update more times that older people.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352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Pvalue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P(t&gt;-5.846|97.7689)=.0001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reject out Ho because our </a:t>
            </a:r>
            <a:r>
              <a:rPr lang="en-US" sz="2400" dirty="0" err="1" smtClean="0"/>
              <a:t>Pvaule</a:t>
            </a:r>
            <a:r>
              <a:rPr lang="en-US" sz="2400" dirty="0" smtClean="0"/>
              <a:t> is less than </a:t>
            </a:r>
            <a:r>
              <a:rPr lang="el-GR" sz="2400" dirty="0" smtClean="0"/>
              <a:t>α</a:t>
            </a:r>
            <a:r>
              <a:rPr lang="en-US" sz="2400" dirty="0" smtClean="0"/>
              <a:t>=.05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have sufficient evidence that the difference between the means of Young and Old peoples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 status updates is greater than 0.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685800" y="1219200"/>
          <a:ext cx="7543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3048000" y="381000"/>
            <a:ext cx="3200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Categories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 Squared Test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Assumptions: </a:t>
            </a:r>
          </a:p>
          <a:p>
            <a:r>
              <a:rPr lang="en-US" dirty="0" smtClean="0"/>
              <a:t>2 independent variables</a:t>
            </a:r>
          </a:p>
          <a:p>
            <a:r>
              <a:rPr lang="en-US" dirty="0" smtClean="0"/>
              <a:t>All exp counts greater than 5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Check:</a:t>
            </a:r>
          </a:p>
          <a:p>
            <a:r>
              <a:rPr lang="en-US" dirty="0" smtClean="0"/>
              <a:t>Random int. in calc</a:t>
            </a:r>
          </a:p>
          <a:p>
            <a:r>
              <a:rPr lang="en-US" dirty="0" smtClean="0"/>
              <a:t>checked</a:t>
            </a:r>
          </a:p>
          <a:p>
            <a:endParaRPr lang="en-US" dirty="0"/>
          </a:p>
        </p:txBody>
      </p:sp>
      <p:pic>
        <p:nvPicPr>
          <p:cNvPr id="89089" name="Picture 1" descr="L:\Screen shot 2010-06-08 at 7.51.34 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805003"/>
            <a:ext cx="6400800" cy="1052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Chi-Square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8305800" cy="4953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33400" y="1905000"/>
          <a:ext cx="3108960" cy="1066800"/>
        </p:xfrm>
        <a:graphic>
          <a:graphicData uri="http://schemas.openxmlformats.org/presentationml/2006/ole">
            <p:oleObj spid="_x0000_s1029" name="Equation" r:id="rId4" imgW="1295280" imgH="44424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3733800" y="1828800"/>
          <a:ext cx="1778000" cy="1066800"/>
        </p:xfrm>
        <a:graphic>
          <a:graphicData uri="http://schemas.openxmlformats.org/presentationml/2006/ole">
            <p:oleObj spid="_x0000_s1030" name="Equation" r:id="rId5" imgW="698400" imgH="41904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508625" y="1905000"/>
          <a:ext cx="2254250" cy="1047750"/>
        </p:xfrm>
        <a:graphic>
          <a:graphicData uri="http://schemas.openxmlformats.org/presentationml/2006/ole">
            <p:oleObj spid="_x0000_s1031" name="Equation" r:id="rId6" imgW="901440" imgH="41904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429000" y="3048000"/>
          <a:ext cx="1447800" cy="519504"/>
        </p:xfrm>
        <a:graphic>
          <a:graphicData uri="http://schemas.openxmlformats.org/presentationml/2006/ole">
            <p:oleObj spid="_x0000_s1033" name="Equation" r:id="rId7" imgW="495000" imgH="177480" progId="Equation.3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1143000" y="4114800"/>
          <a:ext cx="6586538" cy="889000"/>
        </p:xfrm>
        <a:graphic>
          <a:graphicData uri="http://schemas.openxmlformats.org/presentationml/2006/ole">
            <p:oleObj spid="_x0000_s1035" name="Equation" r:id="rId8" imgW="207000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85800"/>
            <a:ext cx="9233490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Today one of the ever growing fads around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the world is the use of the internet webpage, </a:t>
            </a:r>
          </a:p>
          <a:p>
            <a:pPr algn="ctr"/>
            <a:r>
              <a:rPr lang="en-US" sz="3500" dirty="0" err="1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Fabebook</a:t>
            </a:r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. It started off as a website for college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students specifically but over the years it has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evolved into the most popular social networking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system used by people of all ages. Since it is so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relevant in today’s world, we decided to base our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AP Statistic project exploring how many times </a:t>
            </a:r>
          </a:p>
          <a:p>
            <a:pPr algn="ctr"/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people update their </a:t>
            </a:r>
            <a:r>
              <a:rPr lang="en-US" sz="3500" dirty="0" err="1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Facebook</a:t>
            </a:r>
            <a:r>
              <a:rPr lang="en-US" sz="35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 status.</a:t>
            </a:r>
            <a:endParaRPr lang="en-US" sz="3500" dirty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fail to </a:t>
            </a:r>
            <a:r>
              <a:rPr lang="en-US" dirty="0" err="1" smtClean="0"/>
              <a:t>refect</a:t>
            </a:r>
            <a:r>
              <a:rPr lang="en-US" dirty="0" smtClean="0"/>
              <a:t> HO because p-value is less then .05 </a:t>
            </a:r>
            <a:endParaRPr lang="en-US" dirty="0"/>
          </a:p>
        </p:txBody>
      </p:sp>
      <p:pic>
        <p:nvPicPr>
          <p:cNvPr id="93186" name="Picture 2" descr="L:\Screen shot 2010-06-08 at 7.52.03 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18317"/>
            <a:ext cx="5866667" cy="939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228600"/>
            <a:ext cx="3463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Application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3716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Young people, especially teenagers update their status more frequently than older people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most common status update is “What you’re doing”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Females are more likely to update their statuses than males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Just because you have a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 does not mean you have to update your status every second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Some people have never touched their status</a:t>
            </a:r>
            <a:endParaRPr lang="en-US" sz="2400" dirty="0"/>
          </a:p>
        </p:txBody>
      </p:sp>
      <p:pic>
        <p:nvPicPr>
          <p:cNvPr id="94210" name="Picture 2" descr="L:\Screen shot 2010-06-08 at 7.53.19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5830928"/>
            <a:ext cx="5791200" cy="1027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"/>
            <a:ext cx="89751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Personal Opinion/Conclusions 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95400"/>
            <a:ext cx="8458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It was annoying going through a 100 people’s status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No one really cares what you are doing, so all the status updates are not necessary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Teenagers will most likely grow out of the updating phase because older people don’t update as much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95234" name="Picture 2" descr="L:\Screen shot 2010-06-08 at 10.02.36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67524"/>
            <a:ext cx="5790477" cy="990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854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How we planned on stalking…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Select 100 random people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Our friends in our network, our parent’s network, and friend’s networks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Collect data based on people’s statuses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Compare Males vs. Females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Compare Young vs. Old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Young= ages up to 10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Old= 30+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Compare statuses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Relationship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Song lyrics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What they’re doing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Reflections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Other</a:t>
            </a:r>
            <a:endParaRPr lang="en-US" sz="2400" dirty="0"/>
          </a:p>
        </p:txBody>
      </p:sp>
      <p:pic>
        <p:nvPicPr>
          <p:cNvPr id="60417" name="Picture 1" descr="L:\Screen shot 2010-06-08 at 6.51.10 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8623" y="5969140"/>
            <a:ext cx="5555377" cy="888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0"/>
            <a:ext cx="3590599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Background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686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err="1" smtClean="0"/>
              <a:t>Facebook</a:t>
            </a:r>
            <a:r>
              <a:rPr lang="en-US" sz="2200" dirty="0" smtClean="0"/>
              <a:t> is a social networking website launched in February 2004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err="1" smtClean="0"/>
              <a:t>Facebook</a:t>
            </a:r>
            <a:r>
              <a:rPr lang="en-US" sz="2200" dirty="0" smtClean="0"/>
              <a:t> was founded by Mark </a:t>
            </a:r>
            <a:r>
              <a:rPr lang="en-US" sz="2200" dirty="0" err="1" smtClean="0"/>
              <a:t>Zuckerberg</a:t>
            </a:r>
            <a:r>
              <a:rPr lang="en-US" sz="2200" dirty="0" smtClean="0"/>
              <a:t> with his college roommates and fellow computer science students Eduardo </a:t>
            </a:r>
            <a:r>
              <a:rPr lang="en-US" sz="2200" dirty="0" err="1" smtClean="0"/>
              <a:t>Saverin</a:t>
            </a:r>
            <a:r>
              <a:rPr lang="en-US" sz="2200" dirty="0" smtClean="0"/>
              <a:t>, Dustin </a:t>
            </a:r>
            <a:r>
              <a:rPr lang="en-US" sz="2200" dirty="0" err="1" smtClean="0"/>
              <a:t>Moskovitz</a:t>
            </a:r>
            <a:r>
              <a:rPr lang="en-US" sz="2200" dirty="0" smtClean="0"/>
              <a:t> and Chris Hughes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The website's membership was initially limited by the founders to Harvard students, but was expanded to other colleges in the Boston area, the Ivy League, and Stanford University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It later expanded further to include (potentially) any university student, then high school students, and, finally, to anyone aged 13 and over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 The website currently has more than 400 million active users worldwide</a:t>
            </a:r>
          </a:p>
          <a:p>
            <a:pPr>
              <a:buFont typeface="Arial" pitchFamily="34" charset="0"/>
              <a:buChar char="•"/>
            </a:pPr>
            <a:r>
              <a:rPr lang="en-US" sz="2400" i="1" dirty="0" smtClean="0"/>
              <a:t>Entertainment Weekly</a:t>
            </a:r>
            <a:r>
              <a:rPr lang="en-US" sz="2400" dirty="0" smtClean="0"/>
              <a:t> put it on its end-of-the-decade 'best-of' list, saying, "How on earth did we stalk our exes, remember our co-workers' birthdays, bug our friends, and play a rousing game of </a:t>
            </a:r>
            <a:r>
              <a:rPr lang="en-US" sz="2400" dirty="0" err="1" smtClean="0"/>
              <a:t>Scrabulous</a:t>
            </a:r>
            <a:r>
              <a:rPr lang="en-US" sz="2400" dirty="0" smtClean="0"/>
              <a:t> before </a:t>
            </a:r>
            <a:r>
              <a:rPr lang="en-US" sz="2400" dirty="0" err="1" smtClean="0"/>
              <a:t>Facebook</a:t>
            </a:r>
            <a:r>
              <a:rPr lang="en-US" sz="2400" dirty="0" smtClean="0"/>
              <a:t>?"</a:t>
            </a:r>
            <a:endParaRPr lang="en-US" sz="2200" dirty="0" smtClean="0"/>
          </a:p>
          <a:p>
            <a:pPr>
              <a:buFont typeface="Arial" pitchFamily="34" charset="0"/>
              <a:buChar char="•"/>
            </a:pPr>
            <a:endParaRPr lang="en-US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0"/>
            <a:ext cx="80599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What we plan to get out of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our stalking…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81200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Who wastes the most time on </a:t>
            </a:r>
            <a:r>
              <a:rPr lang="en-US" sz="2200" dirty="0" err="1" smtClean="0"/>
              <a:t>facebook</a:t>
            </a:r>
            <a:r>
              <a:rPr lang="en-US" sz="2200" dirty="0" smtClean="0"/>
              <a:t> updating statuses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Males or Females?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What age demographic updates the most?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Young or Old?</a:t>
            </a:r>
          </a:p>
          <a:p>
            <a:pPr lvl="1"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What is the most common theme of statuses?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Relationship, Song Lyrics, What they’re doing, Reflection, Other?</a:t>
            </a:r>
          </a:p>
        </p:txBody>
      </p:sp>
      <p:pic>
        <p:nvPicPr>
          <p:cNvPr id="56321" name="Picture 1" descr="L:\Screen shot 2010-06-08 at 7.56.46 P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6019905"/>
            <a:ext cx="4304762" cy="838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0"/>
            <a:ext cx="4201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Bias and Error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219200"/>
            <a:ext cx="883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Time frame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The people who we check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If people update a status, then delete it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Human error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People may lie about age</a:t>
            </a: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3750" t="28000" r="31250" b="55000"/>
          <a:stretch>
            <a:fillRect/>
          </a:stretch>
        </p:blipFill>
        <p:spPr bwMode="auto">
          <a:xfrm>
            <a:off x="1981200" y="4648200"/>
            <a:ext cx="552225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0"/>
            <a:ext cx="4811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Gender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4800600" cy="392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57800" y="1524000"/>
            <a:ext cx="3657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Both female and male graphs are right skewed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center for both is around 1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Females- min: 0 max:8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Males- min:0 max:4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Females have a greater number of status updates, the most for females is 8 and most for males is 4. But they have the same center which means that 8 might be an outlier.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86000"/>
            <a:ext cx="3810000" cy="2590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State </a:t>
            </a:r>
          </a:p>
          <a:p>
            <a:r>
              <a:rPr lang="en-US" dirty="0" smtClean="0"/>
              <a:t>2 independent SRS</a:t>
            </a:r>
          </a:p>
          <a:p>
            <a:r>
              <a:rPr lang="en-US" dirty="0" smtClean="0"/>
              <a:t>2 normal pop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N1 and N2 &gt; 30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04800"/>
            <a:ext cx="4811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Gender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86000" y="1447800"/>
            <a:ext cx="4716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 Sample T test 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800600" y="2286000"/>
            <a:ext cx="38100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Check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 random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N1 and N2 &gt; 30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 l="25000" t="42000" r="33125" b="46000"/>
          <a:stretch>
            <a:fillRect/>
          </a:stretch>
        </p:blipFill>
        <p:spPr bwMode="auto">
          <a:xfrm>
            <a:off x="609600" y="5638800"/>
            <a:ext cx="510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228600"/>
            <a:ext cx="4811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Total vs. Gender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95400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Sample count of </a:t>
            </a:r>
            <a:r>
              <a:rPr lang="en-US" sz="2000" b="1" dirty="0" smtClean="0"/>
              <a:t>Gender = Female: 59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Sample count of </a:t>
            </a:r>
            <a:r>
              <a:rPr lang="en-US" sz="2000" b="1" dirty="0" smtClean="0"/>
              <a:t>Gender = Male: 42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Alternative hypothesis: The population mean of </a:t>
            </a:r>
            <a:r>
              <a:rPr lang="en-US" sz="2000" b="1" dirty="0" smtClean="0"/>
              <a:t>total where Gender = Female is not equal to  that where Gender = Male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test statistic, Student's t, using </a:t>
            </a:r>
            <a:r>
              <a:rPr lang="en-US" sz="2000" b="1" dirty="0" err="1" smtClean="0"/>
              <a:t>unpooled</a:t>
            </a:r>
            <a:r>
              <a:rPr lang="en-US" sz="2000" b="1" dirty="0" smtClean="0"/>
              <a:t> variances , is 1.809. There are 98.8309 degrees of freedom.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If it were true that the population mean of </a:t>
            </a:r>
            <a:r>
              <a:rPr lang="en-US" sz="2000" b="1" dirty="0" smtClean="0"/>
              <a:t>total where Gender = Female were equal to that of total where Gender = Male (the null hypothesis), and the sampling process were performed repeatedly, the probability of getting a value for Student's t with an absolute value this great or greater  would be 0.073.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286000" y="5105400"/>
            <a:ext cx="466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 Sample T-Test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1155</Words>
  <Application>Microsoft Office PowerPoint</Application>
  <PresentationFormat>On-screen Show (4:3)</PresentationFormat>
  <Paragraphs>182</Paragraphs>
  <Slides>22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2 Sample T test 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Chi Squared Test </vt:lpstr>
      <vt:lpstr>Chi-Square</vt:lpstr>
      <vt:lpstr>Conclusions 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Scot</dc:creator>
  <cp:lastModifiedBy>Scot</cp:lastModifiedBy>
  <cp:revision>31</cp:revision>
  <dcterms:created xsi:type="dcterms:W3CDTF">2010-06-04T11:31:37Z</dcterms:created>
  <dcterms:modified xsi:type="dcterms:W3CDTF">2010-06-09T19:11:24Z</dcterms:modified>
</cp:coreProperties>
</file>